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5" r:id="rId15"/>
    <p:sldId id="286" r:id="rId16"/>
    <p:sldId id="287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emp\Desktop\sports%20grants\Copy%20of%20Sports%20Grants%20-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title>
      <c:tx>
        <c:rich>
          <a:bodyPr/>
          <a:lstStyle/>
          <a:p>
            <a:pPr>
              <a:defRPr/>
            </a:pPr>
            <a:r>
              <a:rPr lang="en-AU"/>
              <a:t>All Federal Sports funding 2009 -2020 displayed by type. </a:t>
            </a:r>
          </a:p>
        </c:rich>
      </c:tx>
      <c:layout/>
      <c:overlay val="1"/>
    </c:title>
    <c:view3D>
      <c:perspective val="30"/>
    </c:view3D>
    <c:plotArea>
      <c:layout>
        <c:manualLayout>
          <c:layoutTarget val="inner"/>
          <c:xMode val="edge"/>
          <c:yMode val="edge"/>
          <c:x val="0.3144994653446106"/>
          <c:y val="9.4536482939632793E-2"/>
          <c:w val="0.63280117763057686"/>
          <c:h val="0.84934590165476664"/>
        </c:manualLayout>
      </c:layout>
      <c:bar3DChart>
        <c:barDir val="col"/>
        <c:grouping val="standard"/>
        <c:ser>
          <c:idx val="1"/>
          <c:order val="0"/>
          <c:tx>
            <c:v>Individual</c:v>
          </c:tx>
          <c:cat>
            <c:numRef>
              <c:f>'All-Yr-Summ'!$A$3:$A$14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'All-Yr-Summ'!$G$3:$G$14</c:f>
              <c:numCache>
                <c:formatCode>"$"#,##0</c:formatCode>
                <c:ptCount val="12"/>
                <c:pt idx="0">
                  <c:v>1162990.23</c:v>
                </c:pt>
                <c:pt idx="1">
                  <c:v>4999540.58</c:v>
                </c:pt>
                <c:pt idx="2">
                  <c:v>10175992.08</c:v>
                </c:pt>
                <c:pt idx="3">
                  <c:v>10016239.52</c:v>
                </c:pt>
                <c:pt idx="4">
                  <c:v>11621428.66</c:v>
                </c:pt>
                <c:pt idx="5">
                  <c:v>13980570.220000001</c:v>
                </c:pt>
                <c:pt idx="6">
                  <c:v>15100652.49</c:v>
                </c:pt>
                <c:pt idx="7">
                  <c:v>15050067.970000004</c:v>
                </c:pt>
                <c:pt idx="8">
                  <c:v>16089336.710000001</c:v>
                </c:pt>
                <c:pt idx="9">
                  <c:v>15939472.52</c:v>
                </c:pt>
                <c:pt idx="10">
                  <c:v>19553845.479999997</c:v>
                </c:pt>
                <c:pt idx="11">
                  <c:v>11544046.060000002</c:v>
                </c:pt>
              </c:numCache>
            </c:numRef>
          </c:val>
        </c:ser>
        <c:ser>
          <c:idx val="0"/>
          <c:order val="1"/>
          <c:tx>
            <c:v>Schools</c:v>
          </c:tx>
          <c:val>
            <c:numRef>
              <c:f>'All-Yr-Summ'!$O$3:$O$14</c:f>
              <c:numCache>
                <c:formatCode>"$"#,##0</c:formatCode>
                <c:ptCount val="12"/>
                <c:pt idx="0">
                  <c:v>724.8</c:v>
                </c:pt>
                <c:pt idx="1">
                  <c:v>7881</c:v>
                </c:pt>
                <c:pt idx="2">
                  <c:v>20082764.91</c:v>
                </c:pt>
                <c:pt idx="3">
                  <c:v>20065750.16</c:v>
                </c:pt>
                <c:pt idx="4">
                  <c:v>20598616.670000009</c:v>
                </c:pt>
                <c:pt idx="5">
                  <c:v>20759113.41</c:v>
                </c:pt>
                <c:pt idx="6">
                  <c:v>4886143.08</c:v>
                </c:pt>
                <c:pt idx="7">
                  <c:v>23723735.670000009</c:v>
                </c:pt>
                <c:pt idx="8">
                  <c:v>19278000</c:v>
                </c:pt>
                <c:pt idx="9">
                  <c:v>20394455</c:v>
                </c:pt>
                <c:pt idx="10">
                  <c:v>21917224</c:v>
                </c:pt>
                <c:pt idx="11">
                  <c:v>7174525</c:v>
                </c:pt>
              </c:numCache>
            </c:numRef>
          </c:val>
        </c:ser>
        <c:ser>
          <c:idx val="2"/>
          <c:order val="2"/>
          <c:tx>
            <c:v>Organisations</c:v>
          </c:tx>
          <c:dLbls>
            <c:dLbl>
              <c:idx val="1"/>
              <c:layout>
                <c:manualLayout>
                  <c:x val="0"/>
                  <c:y val="5.538461538461551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15384615384615E-2"/>
                </c:manualLayout>
              </c:layout>
              <c:showVal val="1"/>
            </c:dLbl>
            <c:dLbl>
              <c:idx val="3"/>
              <c:layout>
                <c:manualLayout>
                  <c:x val="2.8218694885361563E-3"/>
                  <c:y val="8.6153846153846469E-2"/>
                </c:manualLayout>
              </c:layout>
              <c:showVal val="1"/>
            </c:dLbl>
            <c:dLbl>
              <c:idx val="4"/>
              <c:layout>
                <c:manualLayout>
                  <c:x val="1.4109347442680781E-3"/>
                  <c:y val="2.0512820512820552E-3"/>
                </c:manualLayout>
              </c:layout>
              <c:showVal val="1"/>
            </c:dLbl>
            <c:dLbl>
              <c:idx val="5"/>
              <c:layout>
                <c:manualLayout>
                  <c:x val="2.8218694885361563E-3"/>
                  <c:y val="9.230769230769259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5.3333333333333448E-2"/>
                </c:manualLayout>
              </c:layout>
              <c:showVal val="1"/>
            </c:dLbl>
            <c:dLbl>
              <c:idx val="9"/>
              <c:layout>
                <c:manualLayout>
                  <c:x val="8.4656084656085824E-3"/>
                  <c:y val="8.0000000000000071E-2"/>
                </c:manualLayout>
              </c:layout>
              <c:showVal val="1"/>
            </c:dLbl>
            <c:dLbl>
              <c:idx val="11"/>
              <c:layout>
                <c:manualLayout>
                  <c:x val="8.4656084656084783E-3"/>
                  <c:y val="9.8461538461538461E-2"/>
                </c:manualLayout>
              </c:layout>
              <c:showVal val="1"/>
            </c:dLbl>
            <c:showVal val="1"/>
          </c:dLbls>
          <c:val>
            <c:numRef>
              <c:f>'All-Yr-Summ'!$K$3:$K$14</c:f>
              <c:numCache>
                <c:formatCode>"$"#,##0</c:formatCode>
                <c:ptCount val="12"/>
                <c:pt idx="0">
                  <c:v>904501</c:v>
                </c:pt>
                <c:pt idx="1">
                  <c:v>76484377.099999994</c:v>
                </c:pt>
                <c:pt idx="2">
                  <c:v>118313600.81</c:v>
                </c:pt>
                <c:pt idx="3">
                  <c:v>119033173.19</c:v>
                </c:pt>
                <c:pt idx="4">
                  <c:v>115385377.20999999</c:v>
                </c:pt>
                <c:pt idx="5">
                  <c:v>111904954.56999999</c:v>
                </c:pt>
                <c:pt idx="6">
                  <c:v>139796978.91999999</c:v>
                </c:pt>
                <c:pt idx="7">
                  <c:v>125806677.66999999</c:v>
                </c:pt>
                <c:pt idx="8">
                  <c:v>127879115.90000002</c:v>
                </c:pt>
                <c:pt idx="9">
                  <c:v>136685863</c:v>
                </c:pt>
                <c:pt idx="10">
                  <c:v>247295636.19</c:v>
                </c:pt>
                <c:pt idx="11">
                  <c:v>171406020.19999999</c:v>
                </c:pt>
              </c:numCache>
            </c:numRef>
          </c:val>
        </c:ser>
        <c:gapWidth val="69"/>
        <c:gapDepth val="236"/>
        <c:shape val="box"/>
        <c:axId val="148142336"/>
        <c:axId val="59941248"/>
        <c:axId val="96316928"/>
      </c:bar3DChart>
      <c:catAx>
        <c:axId val="148142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200"/>
                  <a:t>Year</a:t>
                </a:r>
              </a:p>
            </c:rich>
          </c:tx>
          <c:layout>
            <c:manualLayout>
              <c:xMode val="edge"/>
              <c:yMode val="edge"/>
              <c:x val="0.46479134552625329"/>
              <c:y val="0.78515771550061619"/>
            </c:manualLayout>
          </c:layout>
        </c:title>
        <c:numFmt formatCode="General" sourceLinked="1"/>
        <c:tickLblPos val="nextTo"/>
        <c:crossAx val="59941248"/>
        <c:crosses val="autoZero"/>
        <c:auto val="1"/>
        <c:lblAlgn val="ctr"/>
        <c:lblOffset val="100"/>
      </c:catAx>
      <c:valAx>
        <c:axId val="599412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/>
                  <a:t> </a:t>
                </a:r>
                <a:r>
                  <a:rPr lang="en-AU" sz="1200"/>
                  <a:t>Grant value</a:t>
                </a:r>
              </a:p>
              <a:p>
                <a:pPr>
                  <a:defRPr/>
                </a:pPr>
                <a:r>
                  <a:rPr lang="en-AU" sz="1200"/>
                  <a:t> per year</a:t>
                </a:r>
              </a:p>
              <a:p>
                <a:pPr>
                  <a:defRPr/>
                </a:pPr>
                <a:endParaRPr lang="en-AU"/>
              </a:p>
            </c:rich>
          </c:tx>
          <c:layout>
            <c:manualLayout>
              <c:xMode val="edge"/>
              <c:yMode val="edge"/>
              <c:x val="5.6207557388659665E-2"/>
              <c:y val="0.21523288083613265"/>
            </c:manualLayout>
          </c:layout>
        </c:title>
        <c:numFmt formatCode="&quot;$&quot;#,##0" sourceLinked="1"/>
        <c:tickLblPos val="nextTo"/>
        <c:crossAx val="148142336"/>
        <c:crosses val="autoZero"/>
        <c:crossBetween val="between"/>
      </c:valAx>
      <c:serAx>
        <c:axId val="96316928"/>
        <c:scaling>
          <c:orientation val="minMax"/>
        </c:scaling>
        <c:delete val="1"/>
        <c:axPos val="b"/>
        <c:tickLblPos val="none"/>
        <c:crossAx val="59941248"/>
        <c:crosses val="autoZero"/>
      </c:serAx>
    </c:plotArea>
    <c:legend>
      <c:legendPos val="l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0.77249</cdr:x>
      <cdr:y>0.11077</cdr:y>
    </cdr:from>
    <cdr:to>
      <cdr:x>0.91746</cdr:x>
      <cdr:y>0.20615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0" y="685801"/>
          <a:ext cx="1304925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  <cdr:relSizeAnchor xmlns:cdr="http://schemas.openxmlformats.org/drawingml/2006/chartDrawing">
    <cdr:from>
      <cdr:x>0.64815</cdr:x>
      <cdr:y>0.07385</cdr:y>
    </cdr:from>
    <cdr:to>
      <cdr:x>0.95344</cdr:x>
      <cdr:y>0.21385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1" y="399543"/>
          <a:ext cx="2512430" cy="757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100" dirty="0"/>
            <a:t>$247,295,636 consists of $100,272,870 of Sports infrastructure grants and</a:t>
          </a:r>
          <a:r>
            <a:rPr lang="en-AU" sz="1100" baseline="0" dirty="0"/>
            <a:t> the normal yearly allocation.</a:t>
          </a:r>
          <a:endParaRPr lang="en-AU" sz="1100" dirty="0"/>
        </a:p>
      </cdr:txBody>
    </cdr:sp>
  </cdr:relSizeAnchor>
  <cdr:relSizeAnchor xmlns:cdr="http://schemas.openxmlformats.org/drawingml/2006/chartDrawing">
    <cdr:from>
      <cdr:x>0.01481</cdr:x>
      <cdr:y>0.89692</cdr:y>
    </cdr:from>
    <cdr:to>
      <cdr:x>0.38519</cdr:x>
      <cdr:y>0.98615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350" y="5553076"/>
          <a:ext cx="3333750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100"/>
            <a:t>Data sourced by Steve Jenkin from the Sport Australia web site. Graph produced by V.O'Grady 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92574-7181-4332-A541-40AD02488756}" type="datetimeFigureOut">
              <a:rPr lang="en-AU" smtClean="0"/>
              <a:pPr/>
              <a:t>26/02/2021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0C94-D7F1-4D5A-AB09-4375014F52C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vogfiles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Commonwealth Government Rorts 2013-2021 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An Analysis of </a:t>
            </a:r>
            <a:r>
              <a:rPr lang="en-AU" dirty="0" smtClean="0"/>
              <a:t>some Coalition </a:t>
            </a:r>
            <a:r>
              <a:rPr lang="en-AU" dirty="0" smtClean="0"/>
              <a:t>grant programs. And </a:t>
            </a:r>
            <a:r>
              <a:rPr lang="en-AU" dirty="0" smtClean="0"/>
              <a:t>a discussion about the findings of the analysis. One man’s view.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Development Grants</a:t>
            </a:r>
            <a:endParaRPr lang="en-AU" dirty="0"/>
          </a:p>
        </p:txBody>
      </p:sp>
      <p:pic>
        <p:nvPicPr>
          <p:cNvPr id="6" name="Content Placeholder 5" descr="cdg 2013 to 2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7676" y="1600200"/>
            <a:ext cx="644864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Regional Grants </a:t>
            </a:r>
            <a:r>
              <a:rPr lang="en-AU" dirty="0" smtClean="0"/>
              <a:t>Programs 2013-2019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Regional Grants Programs </a:t>
            </a:r>
          </a:p>
          <a:p>
            <a:r>
              <a:rPr lang="en-AU" dirty="0" smtClean="0"/>
              <a:t>Value $714 million.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Regional Grants Programs</a:t>
            </a:r>
            <a:endParaRPr lang="en-AU" dirty="0"/>
          </a:p>
        </p:txBody>
      </p:sp>
      <p:pic>
        <p:nvPicPr>
          <p:cNvPr id="6" name="Content Placeholder 5" descr="Regional 2013 to 2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6282" y="1600200"/>
            <a:ext cx="631143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Further Grants Programs analysed for 2020.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Community Development  Grants $392M</a:t>
            </a:r>
          </a:p>
          <a:p>
            <a:r>
              <a:rPr lang="en-AU" dirty="0" smtClean="0"/>
              <a:t>Building the </a:t>
            </a:r>
            <a:r>
              <a:rPr lang="en-AU" dirty="0" smtClean="0"/>
              <a:t>Better </a:t>
            </a:r>
            <a:r>
              <a:rPr lang="en-AU" dirty="0" smtClean="0"/>
              <a:t>R</a:t>
            </a:r>
            <a:r>
              <a:rPr lang="en-AU" dirty="0" smtClean="0"/>
              <a:t>egions </a:t>
            </a:r>
            <a:r>
              <a:rPr lang="en-AU" dirty="0" smtClean="0"/>
              <a:t>Fund (BBRF) $158M</a:t>
            </a:r>
          </a:p>
          <a:p>
            <a:r>
              <a:rPr lang="en-AU" dirty="0" smtClean="0"/>
              <a:t>Drought Communities </a:t>
            </a:r>
            <a:r>
              <a:rPr lang="en-AU" dirty="0" smtClean="0"/>
              <a:t>Fund </a:t>
            </a:r>
            <a:r>
              <a:rPr lang="en-AU" dirty="0" smtClean="0"/>
              <a:t>$188 M</a:t>
            </a:r>
          </a:p>
          <a:p>
            <a:r>
              <a:rPr lang="en-AU" dirty="0" smtClean="0"/>
              <a:t>Local Roads and </a:t>
            </a:r>
            <a:r>
              <a:rPr lang="en-AU" dirty="0" smtClean="0"/>
              <a:t>Community </a:t>
            </a:r>
            <a:r>
              <a:rPr lang="en-AU" dirty="0" smtClean="0"/>
              <a:t>Infrastructure</a:t>
            </a:r>
          </a:p>
          <a:p>
            <a:r>
              <a:rPr lang="en-AU" dirty="0" smtClean="0"/>
              <a:t>$499 M.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Community Development Grants 2020</a:t>
            </a:r>
            <a:endParaRPr lang="en-AU" dirty="0"/>
          </a:p>
        </p:txBody>
      </p:sp>
      <p:pic>
        <p:nvPicPr>
          <p:cNvPr id="4" name="Content Placeholder 3" descr="Community Development Grants Analysis 2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4762" y="1600200"/>
            <a:ext cx="6674475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Building Better Regions Fund (BBRF) 2020</a:t>
            </a:r>
            <a:endParaRPr lang="en-AU" dirty="0"/>
          </a:p>
        </p:txBody>
      </p:sp>
      <p:pic>
        <p:nvPicPr>
          <p:cNvPr id="4" name="Content Placeholder 3" descr="bbrf 2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1633" y="1600200"/>
            <a:ext cx="6200733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Drought Communities Fund 2020</a:t>
            </a:r>
            <a:endParaRPr lang="en-AU" dirty="0"/>
          </a:p>
        </p:txBody>
      </p:sp>
      <p:pic>
        <p:nvPicPr>
          <p:cNvPr id="4" name="Content Placeholder 3" descr="Drought Communities f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4753" y="1600200"/>
            <a:ext cx="6234493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Local Roads and Community Infrastructure 2020</a:t>
            </a:r>
            <a:endParaRPr lang="en-AU" dirty="0"/>
          </a:p>
        </p:txBody>
      </p:sp>
      <p:pic>
        <p:nvPicPr>
          <p:cNvPr id="4" name="Content Placeholder 3" descr="Local Roads and community inf 2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7220" y="1600200"/>
            <a:ext cx="6189560" cy="4525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all Analyses.</a:t>
            </a:r>
            <a:endParaRPr lang="en-AU" dirty="0"/>
          </a:p>
        </p:txBody>
      </p:sp>
      <p:pic>
        <p:nvPicPr>
          <p:cNvPr id="4" name="Content Placeholder 3" descr="Total Gra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9275" y="1600200"/>
            <a:ext cx="62654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 to Sports Grants (more detail)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2056 applications value $396.6 M</a:t>
            </a:r>
          </a:p>
          <a:p>
            <a:r>
              <a:rPr lang="en-AU" dirty="0" smtClean="0"/>
              <a:t>Became 1941 applications $384.6 M</a:t>
            </a:r>
          </a:p>
          <a:p>
            <a:r>
              <a:rPr lang="en-AU" dirty="0" smtClean="0"/>
              <a:t>684 were successful $100.2 M</a:t>
            </a:r>
          </a:p>
          <a:p>
            <a:r>
              <a:rPr lang="en-AU" dirty="0" smtClean="0"/>
              <a:t>So 1257 were </a:t>
            </a:r>
            <a:r>
              <a:rPr lang="en-AU" dirty="0" smtClean="0"/>
              <a:t>unsuccessful.</a:t>
            </a:r>
            <a:endParaRPr lang="en-AU" dirty="0" smtClean="0"/>
          </a:p>
          <a:p>
            <a:r>
              <a:rPr lang="en-AU" dirty="0" smtClean="0"/>
              <a:t>80 out of those 1257 unsuccessful applications ended up being funded by CDG grants and are under further investigation and analysis.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2018 Government creates </a:t>
            </a:r>
            <a:r>
              <a:rPr lang="en-AU" dirty="0" err="1" smtClean="0"/>
              <a:t>GrantConnect</a:t>
            </a:r>
            <a:r>
              <a:rPr lang="en-AU" dirty="0" smtClean="0"/>
              <a:t> portal</a:t>
            </a:r>
          </a:p>
          <a:p>
            <a:r>
              <a:rPr lang="en-AU" dirty="0" smtClean="0"/>
              <a:t>Before </a:t>
            </a:r>
            <a:r>
              <a:rPr lang="en-AU" dirty="0" smtClean="0"/>
              <a:t>that, </a:t>
            </a:r>
            <a:r>
              <a:rPr lang="en-AU" dirty="0" smtClean="0"/>
              <a:t>grant Schemes were reported on individual Departmental web sites.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Why is this remarkable?</a:t>
            </a:r>
          </a:p>
          <a:p>
            <a:r>
              <a:rPr lang="en-AU" dirty="0" smtClean="0"/>
              <a:t>The Ministers for Sport’s office asked Sport Australia for details of all applications. They refused</a:t>
            </a:r>
            <a:r>
              <a:rPr lang="en-AU" dirty="0" smtClean="0"/>
              <a:t>. But got copies anyway (somehow).</a:t>
            </a:r>
            <a:endParaRPr lang="en-AU" dirty="0" smtClean="0"/>
          </a:p>
          <a:p>
            <a:r>
              <a:rPr lang="en-AU" dirty="0" smtClean="0"/>
              <a:t>The evaluation had been done under a strict set of guidelines. </a:t>
            </a:r>
            <a:r>
              <a:rPr lang="en-AU" dirty="0" smtClean="0"/>
              <a:t>Sport Australia </a:t>
            </a:r>
            <a:r>
              <a:rPr lang="en-AU" dirty="0" smtClean="0"/>
              <a:t>recommended grants to The Minister and she could alter them but had to give reasons. (Which she didn’t)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CDG scheme was also covered by a set of guidelines BUT it was a closed scheme and only those identified and invited were  allowed to apply</a:t>
            </a:r>
            <a:r>
              <a:rPr lang="en-AU" dirty="0" smtClean="0"/>
              <a:t>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Legalities.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Legal Concepts. Was this Sports Grants scheme:-</a:t>
            </a:r>
          </a:p>
          <a:p>
            <a:pPr lvl="1"/>
            <a:r>
              <a:rPr lang="en-AU" dirty="0" smtClean="0"/>
              <a:t>Legal under the constitution?</a:t>
            </a:r>
          </a:p>
          <a:p>
            <a:pPr lvl="1"/>
            <a:r>
              <a:rPr lang="en-AU" dirty="0" smtClean="0"/>
              <a:t>Did Minister </a:t>
            </a:r>
            <a:r>
              <a:rPr lang="en-AU" dirty="0" err="1" smtClean="0"/>
              <a:t>MacKenzie</a:t>
            </a:r>
            <a:r>
              <a:rPr lang="en-AU" dirty="0" smtClean="0"/>
              <a:t> have the power under the Australian Sports commission Act 1989 to approve Grants? (Statute Law)</a:t>
            </a:r>
          </a:p>
          <a:p>
            <a:pPr lvl="1"/>
            <a:r>
              <a:rPr lang="en-AU" dirty="0" smtClean="0"/>
              <a:t>Were the Commonwealth Grants rules and guidelines applicable? (Regulations under Statute law)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Legalities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Were there any other breaches of Criminal law relating to the administration of the Sports grants? (Criminal law covered under Statute).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to legalities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 submission (#14) to the Senate Select Committee inquiring into the Sports Infrastructure Grants covers the</a:t>
            </a:r>
          </a:p>
          <a:p>
            <a:r>
              <a:rPr lang="en-AU" dirty="0" smtClean="0"/>
              <a:t> Constitutional </a:t>
            </a:r>
          </a:p>
          <a:p>
            <a:r>
              <a:rPr lang="en-AU" dirty="0" smtClean="0"/>
              <a:t> Possible Statute law breaches</a:t>
            </a:r>
          </a:p>
          <a:p>
            <a:r>
              <a:rPr lang="en-AU" dirty="0" smtClean="0"/>
              <a:t>Possible breaches against Regulations made under Statute Law</a:t>
            </a:r>
          </a:p>
          <a:p>
            <a:r>
              <a:rPr lang="en-AU" dirty="0" smtClean="0"/>
              <a:t>The Author of this submission was Professor Anne </a:t>
            </a:r>
            <a:r>
              <a:rPr lang="en-AU" dirty="0" err="1" smtClean="0"/>
              <a:t>Twomey</a:t>
            </a:r>
            <a:r>
              <a:rPr lang="en-AU" dirty="0" smtClean="0"/>
              <a:t> Law dept Sydney University.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to Legalities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Synopsis of Evidence. (Criminal offences?)</a:t>
            </a:r>
          </a:p>
          <a:p>
            <a:r>
              <a:rPr lang="en-AU" dirty="0" smtClean="0"/>
              <a:t>On 4</a:t>
            </a:r>
            <a:r>
              <a:rPr lang="en-AU" baseline="30000" dirty="0" smtClean="0"/>
              <a:t>th</a:t>
            </a:r>
            <a:r>
              <a:rPr lang="en-AU" dirty="0" smtClean="0"/>
              <a:t> April 2019, the Minister says she signed the brief for the final round 4 approvals.</a:t>
            </a:r>
          </a:p>
          <a:p>
            <a:r>
              <a:rPr lang="en-AU" dirty="0" smtClean="0"/>
              <a:t>Yet in the interim between 4</a:t>
            </a:r>
            <a:r>
              <a:rPr lang="en-AU" baseline="30000" dirty="0" smtClean="0"/>
              <a:t>th</a:t>
            </a:r>
            <a:r>
              <a:rPr lang="en-AU" dirty="0" smtClean="0"/>
              <a:t> April and 11</a:t>
            </a:r>
            <a:r>
              <a:rPr lang="en-AU" baseline="30000" dirty="0" smtClean="0"/>
              <a:t>th</a:t>
            </a:r>
            <a:r>
              <a:rPr lang="en-AU" dirty="0" smtClean="0"/>
              <a:t> April, when the 2019 election was called 9 New and amended applications were added to the list  under the 4</a:t>
            </a:r>
            <a:r>
              <a:rPr lang="en-AU" baseline="30000" dirty="0" smtClean="0"/>
              <a:t>th</a:t>
            </a:r>
            <a:r>
              <a:rPr lang="en-AU" dirty="0" smtClean="0"/>
              <a:t> April approval and the Minister </a:t>
            </a:r>
            <a:r>
              <a:rPr lang="en-AU" dirty="0" smtClean="0"/>
              <a:t>(in evidence) claims </a:t>
            </a:r>
            <a:r>
              <a:rPr lang="en-AU" dirty="0" smtClean="0"/>
              <a:t>no knowledge.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to Legalities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 was correspondence between the Prime Minister’s Office and the </a:t>
            </a:r>
            <a:r>
              <a:rPr lang="en-AU" dirty="0" smtClean="0"/>
              <a:t>Minister’s </a:t>
            </a:r>
            <a:r>
              <a:rPr lang="en-AU" dirty="0" smtClean="0"/>
              <a:t>Office during this time asking for Grants to be removed and added back in.</a:t>
            </a:r>
          </a:p>
          <a:p>
            <a:r>
              <a:rPr lang="en-AU" dirty="0" smtClean="0"/>
              <a:t>The Minister has given evidence to the Senate Select committee that she did not know about the changes or who did them.</a:t>
            </a:r>
          </a:p>
          <a:p>
            <a:pPr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to Legalities 2.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Therefore it appears that there is a Prima Facie case of a Forgery of a Commonwealth document under The Criminal Code  of the Commonwealth of Australia.</a:t>
            </a:r>
          </a:p>
          <a:p>
            <a:r>
              <a:rPr lang="en-AU" dirty="0" smtClean="0"/>
              <a:t>Specifically Division 144 – Forgery.</a:t>
            </a:r>
          </a:p>
          <a:p>
            <a:r>
              <a:rPr lang="en-AU" dirty="0" smtClean="0"/>
              <a:t>Forgery 144.1(5) (a) (</a:t>
            </a:r>
            <a:r>
              <a:rPr lang="en-AU" dirty="0" err="1" smtClean="0"/>
              <a:t>i</a:t>
            </a:r>
            <a:r>
              <a:rPr lang="en-AU" dirty="0" smtClean="0"/>
              <a:t>) and (ii)</a:t>
            </a:r>
          </a:p>
          <a:p>
            <a:r>
              <a:rPr lang="en-AU" dirty="0" smtClean="0"/>
              <a:t>Using a forged document 145.1 (1) (a) (</a:t>
            </a:r>
            <a:r>
              <a:rPr lang="en-AU" dirty="0" err="1" smtClean="0"/>
              <a:t>i</a:t>
            </a:r>
            <a:r>
              <a:rPr lang="en-AU" dirty="0" smtClean="0"/>
              <a:t>) and (ii)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to Legalities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Possession of a forged document 145.2 (1) (a) (</a:t>
            </a:r>
            <a:r>
              <a:rPr lang="en-AU" dirty="0" err="1" smtClean="0"/>
              <a:t>i</a:t>
            </a:r>
            <a:r>
              <a:rPr lang="en-AU" dirty="0" smtClean="0"/>
              <a:t>) and (ii)</a:t>
            </a:r>
          </a:p>
          <a:p>
            <a:r>
              <a:rPr lang="en-AU" dirty="0" smtClean="0"/>
              <a:t>Complicity and common purpose Section 11.2.</a:t>
            </a:r>
          </a:p>
          <a:p>
            <a:r>
              <a:rPr lang="en-AU" dirty="0" smtClean="0"/>
              <a:t>(1) Aids, abets counsels or procures the commission of an offence by another person is taken to have committed that offence and is punishable accordingly.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appears that the Sports grants scheme was Illegal in several ways as it may have breached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Constitution</a:t>
            </a:r>
            <a:endParaRPr lang="en-AU" dirty="0" smtClean="0"/>
          </a:p>
          <a:p>
            <a:r>
              <a:rPr lang="en-AU" dirty="0" smtClean="0"/>
              <a:t>Statute Law (Sports Administration Act)</a:t>
            </a:r>
          </a:p>
          <a:p>
            <a:r>
              <a:rPr lang="en-AU" dirty="0" smtClean="0"/>
              <a:t>Regulations under Statute law (Grants rules and guidelines) and</a:t>
            </a:r>
          </a:p>
          <a:p>
            <a:r>
              <a:rPr lang="en-AU" dirty="0" smtClean="0"/>
              <a:t>Criminal law the changing of the final approved document after it had been signed.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Overview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GrantConnect</a:t>
            </a:r>
            <a:r>
              <a:rPr lang="en-AU" dirty="0" smtClean="0"/>
              <a:t> data to date. (in $ Billions)</a:t>
            </a:r>
          </a:p>
          <a:p>
            <a:endParaRPr lang="en-AU" dirty="0" smtClean="0"/>
          </a:p>
          <a:p>
            <a:r>
              <a:rPr lang="en-AU" dirty="0" smtClean="0"/>
              <a:t>2018 24,446 Grants = $20,404,436,019.77</a:t>
            </a:r>
          </a:p>
          <a:p>
            <a:r>
              <a:rPr lang="en-AU" dirty="0" smtClean="0"/>
              <a:t>2019 </a:t>
            </a:r>
            <a:r>
              <a:rPr lang="en-AU" dirty="0"/>
              <a:t>23,973</a:t>
            </a:r>
            <a:r>
              <a:rPr lang="en-AU" dirty="0" smtClean="0"/>
              <a:t> Grants = $16,606,715,606.13</a:t>
            </a:r>
          </a:p>
          <a:p>
            <a:r>
              <a:rPr lang="en-AU" dirty="0" smtClean="0"/>
              <a:t>2020 44,073 Grants = $15,719,459,198.66</a:t>
            </a:r>
          </a:p>
          <a:p>
            <a:endParaRPr lang="en-AU" dirty="0"/>
          </a:p>
          <a:p>
            <a:r>
              <a:rPr lang="en-AU" dirty="0" smtClean="0"/>
              <a:t>Total </a:t>
            </a:r>
            <a:r>
              <a:rPr lang="en-AU" dirty="0"/>
              <a:t>92492</a:t>
            </a:r>
            <a:r>
              <a:rPr lang="en-AU" dirty="0" smtClean="0"/>
              <a:t> Grants = </a:t>
            </a:r>
            <a:r>
              <a:rPr lang="en-AU" dirty="0" smtClean="0">
                <a:solidFill>
                  <a:srgbClr val="FF0000"/>
                </a:solidFill>
              </a:rPr>
              <a:t>$52,730,610,824.56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 cont’d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appears that this Government has no checks and balances in their dealing with finances and seem to make it up as they go along.</a:t>
            </a:r>
          </a:p>
          <a:p>
            <a:r>
              <a:rPr lang="en-AU" dirty="0" smtClean="0"/>
              <a:t>There is a definite need for an Integrity Commission with wide powers to stop these abuses.</a:t>
            </a:r>
            <a:endParaRPr lang="en-A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Abuses?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From my analyses it </a:t>
            </a:r>
            <a:r>
              <a:rPr lang="en-AU" dirty="0" smtClean="0"/>
              <a:t>appears that </a:t>
            </a:r>
            <a:r>
              <a:rPr lang="en-AU" dirty="0" smtClean="0"/>
              <a:t>the Government is using public money to buy votes.</a:t>
            </a:r>
          </a:p>
          <a:p>
            <a:r>
              <a:rPr lang="en-AU" dirty="0" smtClean="0"/>
              <a:t>The makeup of the parliament in 2019 is as follows. (151)</a:t>
            </a:r>
          </a:p>
          <a:p>
            <a:r>
              <a:rPr lang="en-AU" dirty="0" smtClean="0"/>
              <a:t>44 Liberals 23 LNP and 10 Nationals seats</a:t>
            </a:r>
          </a:p>
          <a:p>
            <a:r>
              <a:rPr lang="en-AU" dirty="0" smtClean="0"/>
              <a:t>68 </a:t>
            </a:r>
            <a:r>
              <a:rPr lang="en-AU" dirty="0" err="1" smtClean="0"/>
              <a:t>Labor</a:t>
            </a:r>
            <a:r>
              <a:rPr lang="en-AU" dirty="0" smtClean="0"/>
              <a:t> seats</a:t>
            </a:r>
          </a:p>
          <a:p>
            <a:r>
              <a:rPr lang="en-AU" dirty="0" smtClean="0"/>
              <a:t>6 Crossbench seats</a:t>
            </a:r>
            <a:endParaRPr lang="en-A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Abuses?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If you look at the allocation of 3 Billion it went as follows (Average per seat)</a:t>
            </a:r>
          </a:p>
          <a:p>
            <a:r>
              <a:rPr lang="en-AU" dirty="0" smtClean="0"/>
              <a:t>Over 151 seats $21 M per seat</a:t>
            </a:r>
          </a:p>
          <a:p>
            <a:r>
              <a:rPr lang="en-AU" dirty="0" smtClean="0">
                <a:solidFill>
                  <a:schemeClr val="tx2"/>
                </a:solidFill>
              </a:rPr>
              <a:t>Liberal </a:t>
            </a:r>
            <a:r>
              <a:rPr lang="en-AU" dirty="0" smtClean="0"/>
              <a:t>       44 seats actual $25.3 M per seat</a:t>
            </a:r>
          </a:p>
          <a:p>
            <a:r>
              <a:rPr lang="en-AU" dirty="0" smtClean="0">
                <a:solidFill>
                  <a:schemeClr val="tx2"/>
                </a:solidFill>
              </a:rPr>
              <a:t>LNP  </a:t>
            </a:r>
            <a:r>
              <a:rPr lang="en-AU" dirty="0" smtClean="0"/>
              <a:t>           23 seats actual $26.1 M per seat </a:t>
            </a:r>
          </a:p>
          <a:p>
            <a:r>
              <a:rPr lang="en-AU" dirty="0" smtClean="0">
                <a:solidFill>
                  <a:schemeClr val="tx2"/>
                </a:solidFill>
              </a:rPr>
              <a:t>Nationals</a:t>
            </a:r>
            <a:r>
              <a:rPr lang="en-AU" dirty="0" smtClean="0"/>
              <a:t>   10 Seats actual $51.7 M per seat</a:t>
            </a:r>
          </a:p>
          <a:p>
            <a:r>
              <a:rPr lang="en-AU" dirty="0" smtClean="0">
                <a:solidFill>
                  <a:srgbClr val="C00000"/>
                </a:solidFill>
              </a:rPr>
              <a:t>ALP </a:t>
            </a:r>
            <a:r>
              <a:rPr lang="en-AU" dirty="0" smtClean="0"/>
              <a:t>             68 seats actual $10.6 M per seat</a:t>
            </a:r>
          </a:p>
          <a:p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Crossbench</a:t>
            </a:r>
            <a:r>
              <a:rPr lang="en-AU" dirty="0" smtClean="0"/>
              <a:t> 6 Seats actual   $32.5 M per seat</a:t>
            </a:r>
            <a:endParaRPr lang="en-A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A</a:t>
            </a:r>
            <a:r>
              <a:rPr lang="en-AU" dirty="0" smtClean="0"/>
              <a:t>pparent Strategy?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Liberals and LNP combined make 67 seats which are one seat below </a:t>
            </a:r>
            <a:r>
              <a:rPr lang="en-AU" dirty="0" err="1" smtClean="0"/>
              <a:t>labor’s</a:t>
            </a:r>
            <a:r>
              <a:rPr lang="en-AU" dirty="0" smtClean="0"/>
              <a:t> 68 seats So the seats which get them over the line and into government are the Nationals. What cements them are the Crossbench who give them confidence </a:t>
            </a:r>
            <a:r>
              <a:rPr lang="en-AU" smtClean="0"/>
              <a:t>and supply. </a:t>
            </a:r>
            <a:endParaRPr lang="en-A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Further information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Further Reading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ANAO report </a:t>
            </a:r>
            <a:r>
              <a:rPr lang="en-AU" dirty="0" smtClean="0"/>
              <a:t>Award of Funding under the Community Sport Infrastructure </a:t>
            </a:r>
            <a:r>
              <a:rPr lang="en-AU" dirty="0" smtClean="0"/>
              <a:t>Program (ANAO 2019-2020_23)</a:t>
            </a:r>
          </a:p>
          <a:p>
            <a:r>
              <a:rPr lang="en-AU" dirty="0" smtClean="0"/>
              <a:t>Senate Select Committee on Sports Administration particularly</a:t>
            </a:r>
          </a:p>
          <a:p>
            <a:pPr lvl="1"/>
            <a:r>
              <a:rPr lang="en-AU" dirty="0" smtClean="0"/>
              <a:t>Submission #14 by Professor Anne </a:t>
            </a:r>
            <a:r>
              <a:rPr lang="en-AU" dirty="0" err="1" smtClean="0"/>
              <a:t>Twomey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 Submission #16 by Professor </a:t>
            </a:r>
            <a:r>
              <a:rPr lang="en-AU" dirty="0" smtClean="0"/>
              <a:t>Cheryl </a:t>
            </a:r>
            <a:r>
              <a:rPr lang="en-AU" dirty="0" smtClean="0"/>
              <a:t>Saunders AO and Professor  </a:t>
            </a:r>
            <a:r>
              <a:rPr lang="en-AU" dirty="0" smtClean="0"/>
              <a:t>Michael </a:t>
            </a:r>
            <a:r>
              <a:rPr lang="en-AU" dirty="0" err="1" smtClean="0"/>
              <a:t>Crommelin</a:t>
            </a:r>
            <a:r>
              <a:rPr lang="en-AU" dirty="0" smtClean="0"/>
              <a:t> AO</a:t>
            </a:r>
            <a:endParaRPr lang="en-A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Further reading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hlinkClick r:id="rId2"/>
              </a:rPr>
              <a:t>www.thevogfiles.com</a:t>
            </a:r>
            <a:r>
              <a:rPr lang="en-AU" dirty="0" smtClean="0"/>
              <a:t> which contain all of the Analyses of the Grants programs mentioned in this discussion/presentation document as well as the methodology used to do the Analysis.</a:t>
            </a:r>
          </a:p>
          <a:p>
            <a:r>
              <a:rPr lang="en-AU" dirty="0" smtClean="0"/>
              <a:t>The Commonwealth Criminal Code Act Section 144 – Forgery and subsequent offences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C</a:t>
            </a:r>
            <a:r>
              <a:rPr lang="en-AU" dirty="0" smtClean="0"/>
              <a:t>ommonwealth Criminal Code Act  Section 11.2 (</a:t>
            </a:r>
            <a:r>
              <a:rPr lang="en-AU" dirty="0" smtClean="0"/>
              <a:t>Complicity and common purpose </a:t>
            </a:r>
            <a:r>
              <a:rPr lang="en-AU" dirty="0" smtClean="0"/>
              <a:t>provisions)</a:t>
            </a:r>
            <a:endParaRPr lang="en-A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Further reading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word document entitled. Timeline re Sports </a:t>
            </a:r>
            <a:r>
              <a:rPr lang="en-AU" smtClean="0"/>
              <a:t>rorts v1.4v.docx </a:t>
            </a:r>
            <a:r>
              <a:rPr lang="en-AU" dirty="0" smtClean="0"/>
              <a:t>authored by Vince O’Grady which writes an overview of the evidence and a timeline of specific actions by the Ministers and Ministerial Staff given in Evidence before the Senate Select committee.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H</a:t>
            </a:r>
            <a:r>
              <a:rPr lang="en-AU" dirty="0" smtClean="0"/>
              <a:t>ansard of the Senate and the House of Representatives for further Information.  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 3.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Sports Australia was formed under the Australian Sports commission Act of 1989 and is a wholly owned yet independent government entity.</a:t>
            </a:r>
          </a:p>
          <a:p>
            <a:r>
              <a:rPr lang="en-AU" dirty="0" smtClean="0"/>
              <a:t>The Lead Department responsible  for </a:t>
            </a:r>
            <a:r>
              <a:rPr lang="en-AU" dirty="0" smtClean="0"/>
              <a:t>Sport Australia </a:t>
            </a:r>
            <a:r>
              <a:rPr lang="en-AU" dirty="0" smtClean="0"/>
              <a:t>is the Department of Health. (Important).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Overview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Sport Australia is authorised under it’s Act to approve grants with money appropriated by the Australian Parliament for that purpose.</a:t>
            </a:r>
          </a:p>
          <a:p>
            <a:r>
              <a:rPr lang="en-AU" dirty="0" smtClean="0"/>
              <a:t>The Board is the Authorising Authority. (Important).</a:t>
            </a:r>
          </a:p>
          <a:p>
            <a:r>
              <a:rPr lang="en-AU" dirty="0" smtClean="0"/>
              <a:t>Sport Australia can have their own guidelines for grants.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 5.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All other Commonwealth Grants are covered by the Commonwealth Grants rules and guidelines issued under regulation by the Department of Finance. </a:t>
            </a:r>
          </a:p>
          <a:p>
            <a:r>
              <a:rPr lang="en-AU" dirty="0" smtClean="0"/>
              <a:t>These rules were instigated in 2008 by the Rudd </a:t>
            </a:r>
            <a:r>
              <a:rPr lang="en-AU" dirty="0" err="1" smtClean="0"/>
              <a:t>L</a:t>
            </a:r>
            <a:r>
              <a:rPr lang="en-AU" dirty="0" err="1" smtClean="0"/>
              <a:t>abor</a:t>
            </a:r>
            <a:r>
              <a:rPr lang="en-AU" dirty="0" smtClean="0"/>
              <a:t> </a:t>
            </a:r>
            <a:r>
              <a:rPr lang="en-AU" dirty="0" smtClean="0"/>
              <a:t>government when Lindsey Tanner was Finance Minister.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Grants Analysed by Vince </a:t>
            </a:r>
            <a:r>
              <a:rPr lang="en-AU" dirty="0" smtClean="0"/>
              <a:t>O’Grady 2013 –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1/ Sports Administration Infrastructure (Sports Rorts) Value $100 Million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Sports rorts.</a:t>
            </a:r>
            <a:endParaRPr lang="en-AU" dirty="0"/>
          </a:p>
        </p:txBody>
      </p:sp>
      <p:pic>
        <p:nvPicPr>
          <p:cNvPr id="6" name="Content Placeholder 5" descr="Spo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1884" y="1600200"/>
            <a:ext cx="674023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Community Development </a:t>
            </a:r>
            <a:r>
              <a:rPr lang="en-AU" dirty="0" smtClean="0"/>
              <a:t>Grants 2013-2019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Community Development Grants (CDG)</a:t>
            </a:r>
          </a:p>
          <a:p>
            <a:r>
              <a:rPr lang="en-AU" dirty="0" smtClean="0"/>
              <a:t>Value $1.1 Billion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1362</Words>
  <Application>Microsoft Office PowerPoint</Application>
  <PresentationFormat>On-screen Show (4:3)</PresentationFormat>
  <Paragraphs>149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Commonwealth Government Rorts 2013-2021 ?</vt:lpstr>
      <vt:lpstr>Overview 1</vt:lpstr>
      <vt:lpstr>Overview 2</vt:lpstr>
      <vt:lpstr>Overview 3.</vt:lpstr>
      <vt:lpstr>Overview 4</vt:lpstr>
      <vt:lpstr>Overview 5.</vt:lpstr>
      <vt:lpstr>Grants Analysed by Vince O’Grady 2013 – 2019</vt:lpstr>
      <vt:lpstr>Sports rorts.</vt:lpstr>
      <vt:lpstr>Community Development Grants 2013-2019</vt:lpstr>
      <vt:lpstr>Community Development Grants</vt:lpstr>
      <vt:lpstr>Regional Grants Programs 2013-2019</vt:lpstr>
      <vt:lpstr>Regional Grants Programs</vt:lpstr>
      <vt:lpstr>Further Grants Programs analysed for 2020.</vt:lpstr>
      <vt:lpstr>Community Development Grants 2020</vt:lpstr>
      <vt:lpstr>Building Better Regions Fund (BBRF) 2020</vt:lpstr>
      <vt:lpstr>Drought Communities Fund 2020</vt:lpstr>
      <vt:lpstr>Local Roads and Community Infrastructure 2020</vt:lpstr>
      <vt:lpstr>Summary all Analyses.</vt:lpstr>
      <vt:lpstr>Back to Sports Grants (more detail)</vt:lpstr>
      <vt:lpstr>Why?</vt:lpstr>
      <vt:lpstr>Why 2</vt:lpstr>
      <vt:lpstr>Legalities.</vt:lpstr>
      <vt:lpstr>Legalities 2</vt:lpstr>
      <vt:lpstr>Answer to legalities 1</vt:lpstr>
      <vt:lpstr>Answer to Legalities 2</vt:lpstr>
      <vt:lpstr>Answer to Legalities 2</vt:lpstr>
      <vt:lpstr>Answer to Legalities 2.</vt:lpstr>
      <vt:lpstr>Answer to Legalities 2</vt:lpstr>
      <vt:lpstr>Conclusion</vt:lpstr>
      <vt:lpstr>Conclusion cont’d</vt:lpstr>
      <vt:lpstr>What Abuses?</vt:lpstr>
      <vt:lpstr>What Abuses? 2</vt:lpstr>
      <vt:lpstr>The Apparent Strategy?</vt:lpstr>
      <vt:lpstr>Further information</vt:lpstr>
      <vt:lpstr>Further Reading</vt:lpstr>
      <vt:lpstr>Further reading 2</vt:lpstr>
      <vt:lpstr>Further reading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Rorts?</dc:title>
  <dc:creator>temp</dc:creator>
  <cp:lastModifiedBy>temp</cp:lastModifiedBy>
  <cp:revision>88</cp:revision>
  <dcterms:created xsi:type="dcterms:W3CDTF">2021-02-12T01:49:06Z</dcterms:created>
  <dcterms:modified xsi:type="dcterms:W3CDTF">2021-02-26T01:54:29Z</dcterms:modified>
</cp:coreProperties>
</file>